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6" r:id="rId6"/>
    <p:sldId id="265" r:id="rId7"/>
    <p:sldId id="267" r:id="rId8"/>
    <p:sldId id="261" r:id="rId9"/>
    <p:sldId id="262" r:id="rId10"/>
    <p:sldId id="260" r:id="rId11"/>
    <p:sldId id="268" r:id="rId12"/>
    <p:sldId id="276" r:id="rId13"/>
    <p:sldId id="263" r:id="rId14"/>
    <p:sldId id="264" r:id="rId15"/>
    <p:sldId id="269" r:id="rId16"/>
    <p:sldId id="270" r:id="rId17"/>
    <p:sldId id="278" r:id="rId18"/>
    <p:sldId id="273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233EED4-A693-4FFB-A23D-C35B92AFC9E1}">
          <p14:sldIdLst>
            <p14:sldId id="256"/>
            <p14:sldId id="257"/>
            <p14:sldId id="258"/>
            <p14:sldId id="259"/>
            <p14:sldId id="266"/>
            <p14:sldId id="265"/>
            <p14:sldId id="267"/>
            <p14:sldId id="261"/>
            <p14:sldId id="262"/>
            <p14:sldId id="260"/>
            <p14:sldId id="268"/>
            <p14:sldId id="276"/>
            <p14:sldId id="263"/>
          </p14:sldIdLst>
        </p14:section>
        <p14:section name="Раздел без заголовка" id="{8D873593-00D1-4588-93A0-A243D75D2FA9}">
          <p14:sldIdLst>
            <p14:sldId id="264"/>
            <p14:sldId id="269"/>
            <p14:sldId id="270"/>
            <p14:sldId id="278"/>
            <p14:sldId id="273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87313" autoAdjust="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3FF62-57AB-4E84-A5F6-F1376CCE9A7F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26C7D-4A15-42D2-B843-86545ADE17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340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6C7D-4A15-42D2-B843-86545ADE179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87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6C7D-4A15-42D2-B843-86545ADE1795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848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B67C798-2A92-49CA-B64E-FF84BB822B79}" type="datetimeFigureOut">
              <a:rPr lang="ru-RU" smtClean="0"/>
              <a:pPr/>
              <a:t>11.05.2012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CE6197-0F15-45DE-8B25-1888CD2DD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0" descr="Моя работа - библиоте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00043"/>
            <a:ext cx="8208912" cy="1071569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МБУ </a:t>
            </a: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  </a:t>
            </a: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dirty="0" err="1" smtClean="0">
                <a:solidFill>
                  <a:schemeClr val="bg1"/>
                </a:solidFill>
                <a:latin typeface="Monotype Corsiva" pitchFamily="66" charset="0"/>
              </a:rPr>
              <a:t>Нерюнгринская</a:t>
            </a: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 городская библиотека</a:t>
            </a: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voennie_-_ot_geroev_bilih_vremen Minusovki.MpTri.Net (1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576441" y="641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176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29"/>
    </mc:Choice>
    <mc:Fallback>
      <p:transition spd="slow" advTm="8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  <p:extLst mod="1">
    <p:ext uri="{E180D4A7-C9FB-4DFB-919C-405C955672EB}">
      <p14:showEvtLst xmlns:p14="http://schemas.microsoft.com/office/powerpoint/2010/main" xmlns="">
        <p14:playEvt time="2253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99592" y="4725144"/>
            <a:ext cx="7992887" cy="5760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Отдел обслуживания ЦГБ</a:t>
            </a:r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570843" cy="1512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800" dirty="0" smtClean="0">
                <a:solidFill>
                  <a:schemeClr val="bg2">
                    <a:lumMod val="75000"/>
                  </a:schemeClr>
                </a:solidFill>
              </a:rPr>
              <a:t>Виртуальная выставка</a:t>
            </a:r>
            <a:endParaRPr lang="ru-RU" sz="4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Подзаголовок 1"/>
          <p:cNvSpPr txBox="1">
            <a:spLocks/>
          </p:cNvSpPr>
          <p:nvPr/>
        </p:nvSpPr>
        <p:spPr>
          <a:xfrm>
            <a:off x="945841" y="5877272"/>
            <a:ext cx="8073279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Читальный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зал</a:t>
            </a:r>
            <a:endParaRPr lang="ru-RU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599" y="1844824"/>
            <a:ext cx="10189023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1"/>
          <p:cNvSpPr txBox="1">
            <a:spLocks/>
          </p:cNvSpPr>
          <p:nvPr/>
        </p:nvSpPr>
        <p:spPr>
          <a:xfrm>
            <a:off x="609600" y="1988840"/>
            <a:ext cx="8248680" cy="2016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500" dirty="0" smtClean="0">
                <a:solidFill>
                  <a:srgbClr val="FF0000"/>
                </a:solidFill>
                <a:latin typeface="Franklin Gothic Heavy" pitchFamily="34" charset="0"/>
              </a:rPr>
              <a:t>«Великий </a:t>
            </a:r>
            <a:r>
              <a:rPr lang="ru-RU" sz="13500" dirty="0" smtClean="0">
                <a:solidFill>
                  <a:srgbClr val="FF0000"/>
                </a:solidFill>
                <a:latin typeface="Franklin Gothic Heavy" pitchFamily="34" charset="0"/>
              </a:rPr>
              <a:t>подвиг </a:t>
            </a:r>
          </a:p>
          <a:p>
            <a:pPr algn="ctr"/>
            <a:r>
              <a:rPr lang="ru-RU" sz="13500" dirty="0" smtClean="0">
                <a:solidFill>
                  <a:srgbClr val="FF0000"/>
                </a:solidFill>
                <a:latin typeface="Franklin Gothic Heavy" pitchFamily="34" charset="0"/>
              </a:rPr>
              <a:t>Ваш история </a:t>
            </a:r>
            <a:r>
              <a:rPr lang="ru-RU" sz="13500" dirty="0" smtClean="0">
                <a:solidFill>
                  <a:srgbClr val="FF0000"/>
                </a:solidFill>
                <a:latin typeface="Franklin Gothic Heavy" pitchFamily="34" charset="0"/>
              </a:rPr>
              <a:t>хранит»</a:t>
            </a:r>
            <a:endParaRPr lang="ru-RU" sz="13500" dirty="0" smtClean="0">
              <a:solidFill>
                <a:srgbClr val="FF0000"/>
              </a:solidFill>
              <a:latin typeface="Franklin Gothic Heavy" pitchFamily="34" charset="0"/>
            </a:endParaRPr>
          </a:p>
          <a:p>
            <a:pPr algn="ctr"/>
            <a:endParaRPr lang="ru-RU" dirty="0"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635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818"/>
    </mc:Choice>
    <mc:Fallback>
      <p:transition spd="slow" advTm="9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776864" cy="2304256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 </a:t>
            </a:r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Оставив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боль почти под каждым кровом,</a:t>
            </a:r>
            <a:b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прошла война. Её нельзя простить.</a:t>
            </a:r>
            <a:b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Дань памяти о тех годах суровых</a:t>
            </a:r>
            <a:b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мы платим. И не можем не платить.</a:t>
            </a:r>
            <a:br>
              <a:rPr lang="ru-RU" sz="2400" i="1" dirty="0"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chemeClr val="accent6">
                    <a:lumMod val="75000"/>
                  </a:schemeClr>
                </a:solidFill>
                <a:effectLst/>
              </a:rPr>
              <a:t>                                                               Панова И.</a:t>
            </a:r>
            <a:br>
              <a:rPr lang="ru-RU" sz="2400" dirty="0">
                <a:solidFill>
                  <a:schemeClr val="accent6">
                    <a:lumMod val="75000"/>
                  </a:schemeClr>
                </a:solidFill>
                <a:effectLst/>
              </a:rPr>
            </a:b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554461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1320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131"/>
    </mc:Choice>
    <mc:Fallback>
      <p:transition spd="slow" advTm="10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2" y="2708920"/>
            <a:ext cx="4032449" cy="28803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611560" y="548680"/>
            <a:ext cx="7992888" cy="792088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marL="0" indent="0" algn="ctr">
              <a:buNone/>
            </a:pPr>
            <a:r>
              <a:rPr lang="ru-RU" sz="5400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cs typeface="Calibri" pitchFamily="34" charset="0"/>
              </a:rPr>
              <a:t>Рубежи боевой славы</a:t>
            </a:r>
            <a:endParaRPr lang="ru-RU" sz="5400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40768"/>
            <a:ext cx="6462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chemeClr val="accent4">
                    <a:lumMod val="75000"/>
                  </a:schemeClr>
                </a:solidFill>
              </a:rPr>
              <a:t>Сталинградская эпопея: Материалы НКВД СССР и военной цензуры из Центрального архива ФСБ РФ. – М.: «Звонница-МГ», 2000. – 496 с., ил.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539552" y="2708920"/>
            <a:ext cx="4032448" cy="288032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FFFF00"/>
                </a:solidFill>
              </a:rPr>
              <a:t>Впервые публикуются документы, рассекреченные ФСБ РФ; агентурные донесения; протоколы допросов; докладные особых отделов фронтов и армий а также другие документы.</a:t>
            </a:r>
          </a:p>
        </p:txBody>
      </p:sp>
      <p:pic>
        <p:nvPicPr>
          <p:cNvPr id="1030" name="Picture 6" descr="C:\Users\Читальный зал\Desktop\S83001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935" y="2294885"/>
            <a:ext cx="2412527" cy="42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341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382"/>
    </mc:Choice>
    <mc:Fallback>
      <p:transition spd="slow" advTm="8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лево 3"/>
          <p:cNvSpPr/>
          <p:nvPr/>
        </p:nvSpPr>
        <p:spPr>
          <a:xfrm>
            <a:off x="3707904" y="980728"/>
            <a:ext cx="3816424" cy="252028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/>
              <a:t>Фотоальбом посвящен великому подвигу советского народа, совершенному в кровопролитной борьбе против немецко-фашистских захватчиков.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3531023"/>
            <a:ext cx="6228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Arial" pitchFamily="34" charset="0"/>
              </a:rPr>
              <a:t>Великая Отечественная народная, 1941 – 1945; Краткий исторический очерк/ под ред. П.А. Жилина. – М.: Мысль, 1983. – 368 с., ил., схем, карт.</a:t>
            </a: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1547664" y="4454354"/>
            <a:ext cx="3744416" cy="2403646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популярной форме раскрывается вся панорама величайшей из войн. Освещаются решающие битвы и важнейшие операции ВОВ. Названы имена сотни героев войны – от маршалов до рядовых воинов.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24945"/>
            <a:ext cx="2520280" cy="383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19872" y="116633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Великая Отечественная. 1941 – 1945. Фотоальбом. – М.: Планета, 1992 г.              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252022"/>
            <a:ext cx="2304256" cy="3248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044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57"/>
    </mc:Choice>
    <mc:Fallback>
      <p:transition spd="slow" advTm="8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75258"/>
            <a:ext cx="2414177" cy="423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3"/>
            <a:ext cx="46085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1418 дней войны: Из воспоминаний о великой Отечественной/ Сост. Е.Н. Цветаев, В.С. Яровиков. – М.: Политиздат, 1990. – 687 с., ил.</a:t>
            </a:r>
          </a:p>
          <a:p>
            <a:r>
              <a:rPr lang="ru-RU" dirty="0"/>
              <a:t> </a:t>
            </a:r>
          </a:p>
        </p:txBody>
      </p:sp>
      <p:sp>
        <p:nvSpPr>
          <p:cNvPr id="5" name="Пятно 2 4"/>
          <p:cNvSpPr/>
          <p:nvPr/>
        </p:nvSpPr>
        <p:spPr>
          <a:xfrm rot="2074798">
            <a:off x="272373" y="3256273"/>
            <a:ext cx="4380348" cy="416968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827584" y="4172707"/>
            <a:ext cx="2880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Это логически связанный рассказ о войне, победах и неудачах, о работе Ставки, о боевом и трудовом подвиге советского народа, сокрушившего фашизм.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116633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err="1"/>
              <a:t>Анфилов</a:t>
            </a:r>
            <a:r>
              <a:rPr lang="ru-RU" dirty="0"/>
              <a:t> В.А. Незабываемый сорок первый. – М.: Сов. Россия, 1982. – 368 с., карта.</a:t>
            </a:r>
          </a:p>
        </p:txBody>
      </p:sp>
      <p:sp>
        <p:nvSpPr>
          <p:cNvPr id="8" name="Стрелка вверх 7"/>
          <p:cNvSpPr/>
          <p:nvPr/>
        </p:nvSpPr>
        <p:spPr>
          <a:xfrm>
            <a:off x="5076056" y="3573016"/>
            <a:ext cx="3960440" cy="32849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Историческая хроника кануна и первого этапа Великой Отечественной войны.</a:t>
            </a:r>
          </a:p>
          <a:p>
            <a:pPr lvl="0"/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5794" y="880804"/>
            <a:ext cx="2464677" cy="355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479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98"/>
    </mc:Choice>
    <mc:Fallback>
      <p:transition spd="slow" advTm="8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0"/>
            <a:ext cx="6822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Великая Отечественная война, 1941 – 1945. События. Люди. Документы: Краткий исторический справочник/ под ред. О.А. </a:t>
            </a:r>
            <a:r>
              <a:rPr lang="ru-RU" dirty="0" err="1"/>
              <a:t>Ржешевского</a:t>
            </a:r>
            <a:r>
              <a:rPr lang="ru-RU" dirty="0"/>
              <a:t>. – М.: Политиздат, 1990. – 464 с., ил., карт.</a:t>
            </a:r>
          </a:p>
        </p:txBody>
      </p:sp>
      <p:sp>
        <p:nvSpPr>
          <p:cNvPr id="3" name="Стрелка влево 2"/>
          <p:cNvSpPr/>
          <p:nvPr/>
        </p:nvSpPr>
        <p:spPr>
          <a:xfrm>
            <a:off x="2483768" y="923330"/>
            <a:ext cx="3786720" cy="24336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Краткий исторический справочник посвящен одному из самых героических и тяжелых периодов в истории нашей страны и народа.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356992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Великая Отечественная война. Фотоальбом. Пособие для учителей. Сост. Н.Г. </a:t>
            </a:r>
            <a:r>
              <a:rPr lang="ru-RU" dirty="0" err="1"/>
              <a:t>Негребов</a:t>
            </a:r>
            <a:r>
              <a:rPr lang="ru-RU" dirty="0"/>
              <a:t>, П.И. Потемкин. – М., Просвещение, 1978. – 239 с., ил. </a:t>
            </a:r>
          </a:p>
        </p:txBody>
      </p:sp>
      <p:sp>
        <p:nvSpPr>
          <p:cNvPr id="5" name="Блок-схема: память с посл. доступом 4"/>
          <p:cNvSpPr/>
          <p:nvPr/>
        </p:nvSpPr>
        <p:spPr>
          <a:xfrm>
            <a:off x="1835696" y="4437112"/>
            <a:ext cx="4434792" cy="242088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В иллюстрированном пособии для учителей представлен обширный документальный материал, ярко показывающий бессмертный подвиг советского народа в грозные годы.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867"/>
            <a:ext cx="2119670" cy="333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0488" y="1792614"/>
            <a:ext cx="2838016" cy="458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7785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957"/>
    </mc:Choice>
    <mc:Fallback>
      <p:transition spd="slow" advTm="8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727268" y="332656"/>
            <a:ext cx="7949188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cs typeface="Calibri" pitchFamily="34" charset="0"/>
              </a:rPr>
              <a:t>В памяти народной</a:t>
            </a:r>
            <a:endParaRPr lang="ru-RU" sz="5400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Круглая лента лицом вверх 5"/>
          <p:cNvSpPr/>
          <p:nvPr/>
        </p:nvSpPr>
        <p:spPr>
          <a:xfrm>
            <a:off x="611560" y="2060848"/>
            <a:ext cx="7992888" cy="4248472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/>
              <a:t> Настоящая слава не знает забвенья,</a:t>
            </a:r>
            <a:endParaRPr lang="ru-RU" i="1" dirty="0"/>
          </a:p>
          <a:p>
            <a:pPr algn="ctr"/>
            <a:r>
              <a:rPr lang="ru-RU" b="1" i="1" dirty="0"/>
              <a:t>       Яркий свет её крепнет, летя сквозь года,</a:t>
            </a:r>
            <a:endParaRPr lang="ru-RU" i="1" dirty="0"/>
          </a:p>
          <a:p>
            <a:pPr algn="ctr"/>
            <a:r>
              <a:rPr lang="ru-RU" b="1" i="1" dirty="0"/>
              <a:t>       И волнует умы молодых поколений,</a:t>
            </a:r>
            <a:endParaRPr lang="ru-RU" i="1" dirty="0"/>
          </a:p>
          <a:p>
            <a:pPr algn="ctr"/>
            <a:r>
              <a:rPr lang="ru-RU" b="1" i="1" dirty="0"/>
              <a:t>       Чтобы в сердце и в память войти навсегда.</a:t>
            </a:r>
            <a:endParaRPr lang="ru-RU" i="1" dirty="0"/>
          </a:p>
          <a:p>
            <a:pPr algn="ctr"/>
            <a:r>
              <a:rPr lang="ru-RU" i="1" dirty="0"/>
              <a:t>                                                                   </a:t>
            </a:r>
            <a:r>
              <a:rPr lang="ru-RU" i="1" dirty="0" err="1"/>
              <a:t>Дамдинов</a:t>
            </a:r>
            <a:r>
              <a:rPr lang="ru-RU" i="1" dirty="0"/>
              <a:t> Н.</a:t>
            </a:r>
          </a:p>
          <a:p>
            <a:pPr algn="ctr"/>
            <a:r>
              <a:rPr lang="ru-RU" i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7922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020"/>
    </mc:Choice>
    <mc:Fallback>
      <p:transition spd="slow" advTm="9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3672408" cy="1340768"/>
          </a:xfrm>
        </p:spPr>
        <p:txBody>
          <a:bodyPr/>
          <a:lstStyle/>
          <a:p>
            <a:pPr marL="0" lvl="0" indent="0">
              <a:buNone/>
            </a:pPr>
            <a:r>
              <a:rPr lang="ru-RU" sz="1800" dirty="0"/>
              <a:t>Подвиги их бессмертны. – Хабаровск: Кн. Изд-во, 1985. – 224 с., ил.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5" name="Багетная рамка 4"/>
          <p:cNvSpPr/>
          <p:nvPr/>
        </p:nvSpPr>
        <p:spPr>
          <a:xfrm>
            <a:off x="2843808" y="1108626"/>
            <a:ext cx="2880320" cy="216024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 книге рассказывается о Героях Советского Союза, получивших это звание за подвиги в ВОВ.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356992"/>
            <a:ext cx="3406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/>
              <a:t>Дети военной поры/ сост. Э. Максимова. – М.: Политиздат, 1984. – 352 с.</a:t>
            </a:r>
          </a:p>
          <a:p>
            <a:r>
              <a:rPr lang="ru-RU" dirty="0"/>
              <a:t> </a:t>
            </a:r>
          </a:p>
        </p:txBody>
      </p:sp>
      <p:sp>
        <p:nvSpPr>
          <p:cNvPr id="7" name="Табличка 6"/>
          <p:cNvSpPr/>
          <p:nvPr/>
        </p:nvSpPr>
        <p:spPr>
          <a:xfrm>
            <a:off x="107504" y="4293096"/>
            <a:ext cx="3672408" cy="2448272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/>
              <a:t>В этой книге вы прочтете про детей, подростков – разведчиков, токарей, пахарей, поэтов и др. И вы убедитесь: они внесли значительный вклад в победу над врагом. Книга строго документальна.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40152" y="2564905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err="1"/>
              <a:t>Кованов</a:t>
            </a:r>
            <a:r>
              <a:rPr lang="ru-RU" dirty="0"/>
              <a:t> В.В. Солдаты бессмертия. – М.: Политиздат, 1989. – 334 с., ил.</a:t>
            </a:r>
          </a:p>
        </p:txBody>
      </p:sp>
      <p:sp>
        <p:nvSpPr>
          <p:cNvPr id="12" name="Выноска со стрелкой вверх 11"/>
          <p:cNvSpPr/>
          <p:nvPr/>
        </p:nvSpPr>
        <p:spPr>
          <a:xfrm>
            <a:off x="6372200" y="3818657"/>
            <a:ext cx="2592288" cy="3039343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Автор военно-полевой хирург рассказывает о героическом труде солдат в белых халатах, о судьбах видных деятелей советской медицины, о работе а первые послевоенные годы и борьбе врачей за сохранение мира на Земле.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160" y="215077"/>
            <a:ext cx="2106632" cy="314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85421"/>
            <a:ext cx="2016224" cy="335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8858"/>
            <a:ext cx="1656184" cy="2430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1453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390"/>
    </mc:Choice>
    <mc:Fallback>
      <p:transition spd="slow" advTm="10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 animBg="1"/>
      <p:bldP spid="8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5889" y="1052735"/>
            <a:ext cx="2154584" cy="36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4392488" cy="1080120"/>
          </a:xfrm>
        </p:spPr>
        <p:txBody>
          <a:bodyPr/>
          <a:lstStyle/>
          <a:p>
            <a:pPr marL="0" lvl="0" indent="0" algn="l">
              <a:buNone/>
            </a:pPr>
            <a:r>
              <a:rPr lang="ru-RU" sz="1800" dirty="0">
                <a:effectLst/>
              </a:rPr>
              <a:t>Бессмертные подвиги/ сост. А.П. Коваленко. – М.: Воениздат, 1980. – 351 с.. ил.</a:t>
            </a:r>
            <a:br>
              <a:rPr lang="ru-RU" sz="1800" dirty="0">
                <a:effectLst/>
              </a:rPr>
            </a:br>
            <a:endParaRPr lang="ru-RU" sz="1800" i="1" dirty="0">
              <a:solidFill>
                <a:schemeClr val="accent4">
                  <a:lumMod val="75000"/>
                </a:schemeClr>
              </a:solidFill>
              <a:cs typeface="Aharoni" pitchFamily="2" charset="-79"/>
            </a:endParaRPr>
          </a:p>
        </p:txBody>
      </p:sp>
      <p:sp>
        <p:nvSpPr>
          <p:cNvPr id="3" name="Блок-схема: решение 2"/>
          <p:cNvSpPr/>
          <p:nvPr/>
        </p:nvSpPr>
        <p:spPr>
          <a:xfrm>
            <a:off x="467543" y="836712"/>
            <a:ext cx="4104457" cy="33123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Книга посвящается героическим подвигам советских воинов в годы ВОВ. Рассказывается о прославленных героях и многих других защитниках Родины.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16632"/>
            <a:ext cx="4427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Подвиг народа: Памятники Великой Отечественной войны, 1941 – 1945 гг./ сост. В.А. Голикова. – М.: Политиздат, 1980 – 318 с., ил.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5724128" y="4149080"/>
            <a:ext cx="3096344" cy="259228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На советской земле и за рубежом воздвигнуты многочисленные памятники советским воинам, партизанам, подпольщикам и многим другим погибшим в жестоких боях при защите Родины.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6882" y="3284984"/>
            <a:ext cx="2173189" cy="335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4488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828"/>
    </mc:Choice>
    <mc:Fallback>
      <p:transition spd="slow" advTm="8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  <a:cs typeface="Calibri" pitchFamily="34" charset="0"/>
              </a:rPr>
              <a:t>На огненном рубеже</a:t>
            </a:r>
            <a:endParaRPr lang="ru-RU" sz="54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640959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Города – герои </a:t>
            </a:r>
            <a:br>
              <a:rPr lang="ru-RU" sz="3600" dirty="0" smtClean="0"/>
            </a:br>
            <a:r>
              <a:rPr lang="ru-RU" sz="3600" dirty="0" smtClean="0"/>
              <a:t>Великой Отечественной войны</a:t>
            </a:r>
            <a:endParaRPr lang="ru-RU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57" y="1124743"/>
            <a:ext cx="2151189" cy="3898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1872208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24743"/>
            <a:ext cx="2433342" cy="388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2154194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24743"/>
            <a:ext cx="2160240" cy="388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243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475"/>
    </mc:Choice>
    <mc:Fallback>
      <p:transition spd="slow" advTm="8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Историческая </a:t>
            </a:r>
            <a:r>
              <a:rPr lang="ru-RU" dirty="0"/>
              <a:t>победа: Зверев </a:t>
            </a:r>
            <a:r>
              <a:rPr lang="ru-RU" dirty="0" err="1"/>
              <a:t>Б.И</a:t>
            </a:r>
            <a:r>
              <a:rPr lang="ru-RU" dirty="0" err="1" smtClean="0"/>
              <a:t>Кн</a:t>
            </a:r>
            <a:r>
              <a:rPr lang="ru-RU" dirty="0"/>
              <a:t>. для учащихся. – М.: Просвещение. 1985. – 176 с., ил.</a:t>
            </a:r>
          </a:p>
        </p:txBody>
      </p:sp>
      <p:sp>
        <p:nvSpPr>
          <p:cNvPr id="4" name="Овал 3"/>
          <p:cNvSpPr/>
          <p:nvPr/>
        </p:nvSpPr>
        <p:spPr>
          <a:xfrm>
            <a:off x="2771800" y="1178675"/>
            <a:ext cx="3024336" cy="27230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Книга рассказывает о всемирно-историческом значении Победы советского народа над фашизмом.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236" y="1412776"/>
            <a:ext cx="2123727" cy="322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55776" y="3717032"/>
            <a:ext cx="3745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5085184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Киселев В.Н. и др. Полвека назад: Победа: кн. для учащихся и студентов. – М.: Просвещение, 1995. – 80 с., ил.</a:t>
            </a: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5796136" y="4365104"/>
            <a:ext cx="3096344" cy="223224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Очерки о заключительных сражениях ВОВ, Берлинской (Потсдамской) конференции и ее решениях. Для иллюстрации использованы архивные документы.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4227" y="655821"/>
            <a:ext cx="2204467" cy="357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072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419"/>
    </mc:Choice>
    <mc:Fallback>
      <p:transition spd="slow" advTm="7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600" decel="100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00" decel="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52928" cy="1258493"/>
          </a:xfrm>
        </p:spPr>
        <p:txBody>
          <a:bodyPr>
            <a:prstTxWarp prst="textTriangl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54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Поэзия мужества</a:t>
            </a:r>
            <a:endParaRPr lang="ru-RU" sz="54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04915"/>
            <a:ext cx="2088232" cy="380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0265" y="1660980"/>
            <a:ext cx="2137015" cy="3555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2890"/>
            <a:ext cx="2160240" cy="343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8800"/>
            <a:ext cx="2016224" cy="341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96952"/>
            <a:ext cx="2183676" cy="3627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266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376"/>
    </mc:Choice>
    <mc:Fallback>
      <p:transition spd="slow" advTm="8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2483768" cy="394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19043"/>
            <a:ext cx="2505096" cy="429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54182"/>
            <a:ext cx="2448272" cy="428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0378" y="260648"/>
            <a:ext cx="2678316" cy="408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2823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386"/>
    </mc:Choice>
    <mc:Fallback>
      <p:transition spd="slow" advTm="8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62"/>
            <a:ext cx="5178692" cy="685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4714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827"/>
    </mc:Choice>
    <mc:Fallback>
      <p:transition spd="slow" advTm="6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79" y="0"/>
            <a:ext cx="58710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0559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596"/>
    </mc:Choice>
    <mc:Fallback>
      <p:transition spd="slow" advTm="8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539552" y="0"/>
            <a:ext cx="4896544" cy="350100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9" y="1052736"/>
            <a:ext cx="43924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Пускай несется времени река,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  <a:cs typeface="Arabic Typesetting" pitchFamily="66" charset="-78"/>
              </a:rPr>
              <a:t>пускай </a:t>
            </a:r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другие народятся люди –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  <a:cs typeface="Arabic Typesetting" pitchFamily="66" charset="-78"/>
              </a:rPr>
              <a:t>они </a:t>
            </a:r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увидят этот блеск орудий</a:t>
            </a:r>
          </a:p>
          <a:p>
            <a:pPr algn="ctr"/>
            <a:r>
              <a:rPr lang="ru-RU" sz="2000" dirty="0" smtClean="0">
                <a:solidFill>
                  <a:srgbClr val="FFFF00"/>
                </a:solidFill>
                <a:cs typeface="Arabic Typesetting" pitchFamily="66" charset="-78"/>
              </a:rPr>
              <a:t>и </a:t>
            </a:r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этот гром услышат </a:t>
            </a:r>
            <a:r>
              <a:rPr lang="ru-RU" sz="2000" dirty="0" smtClean="0">
                <a:solidFill>
                  <a:srgbClr val="FFFF00"/>
                </a:solidFill>
                <a:cs typeface="Arabic Typesetting" pitchFamily="66" charset="-78"/>
              </a:rPr>
              <a:t>сквозь века</a:t>
            </a:r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.</a:t>
            </a:r>
          </a:p>
          <a:p>
            <a:pPr algn="ctr"/>
            <a:r>
              <a:rPr lang="ru-RU" sz="2000" dirty="0">
                <a:solidFill>
                  <a:srgbClr val="FFFF00"/>
                </a:solidFill>
                <a:cs typeface="Arabic Typesetting" pitchFamily="66" charset="-78"/>
              </a:rPr>
              <a:t>                                           Щипачев С.</a:t>
            </a:r>
          </a:p>
          <a:p>
            <a:pPr algn="ctr"/>
            <a:endParaRPr lang="ru-RU" sz="2000" dirty="0">
              <a:solidFill>
                <a:srgbClr val="FFFF00"/>
              </a:solidFill>
              <a:cs typeface="Arabic Typesetting" pitchFamily="66" charset="-78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5" y="3087001"/>
            <a:ext cx="5091082" cy="358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0064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20"/>
    </mc:Choice>
    <mc:Fallback>
      <p:transition spd="slow" advTm="8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890588"/>
            <a:ext cx="7620000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815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800"/>
    </mc:Choice>
    <mc:Fallback>
      <p:transition spd="slow" advTm="10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2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нутый угол 1"/>
          <p:cNvSpPr/>
          <p:nvPr/>
        </p:nvSpPr>
        <p:spPr>
          <a:xfrm>
            <a:off x="1403648" y="1052736"/>
            <a:ext cx="6336704" cy="4824536"/>
          </a:xfrm>
          <a:prstGeom prst="foldedCorner">
            <a:avLst>
              <a:gd name="adj" fmla="val 267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Автор выставки:</a:t>
            </a:r>
          </a:p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ведущий библиотекарь ОО ЦГБ</a:t>
            </a:r>
          </a:p>
          <a:p>
            <a:pPr algn="ctr"/>
            <a:endParaRPr lang="ru-RU" dirty="0" smtClean="0">
              <a:solidFill>
                <a:srgbClr val="FFFF00"/>
              </a:solidFill>
            </a:endParaRPr>
          </a:p>
          <a:p>
            <a:pPr algn="ctr"/>
            <a:endParaRPr lang="ru-RU" dirty="0">
              <a:solidFill>
                <a:srgbClr val="FFFF00"/>
              </a:solidFill>
            </a:endParaRPr>
          </a:p>
          <a:p>
            <a:pPr algn="ctr"/>
            <a:r>
              <a:rPr lang="ru-RU" sz="2800" b="1" dirty="0" err="1" smtClean="0">
                <a:solidFill>
                  <a:srgbClr val="FFFF00"/>
                </a:solidFill>
                <a:latin typeface="Georgia" pitchFamily="18" charset="0"/>
              </a:rPr>
              <a:t>Хорошилова</a:t>
            </a:r>
            <a:r>
              <a:rPr lang="ru-RU" sz="2800" b="1" dirty="0" smtClean="0">
                <a:solidFill>
                  <a:srgbClr val="FFFF00"/>
                </a:solidFill>
                <a:latin typeface="Georgia" pitchFamily="18" charset="0"/>
              </a:rPr>
              <a:t> Ольга Александровна</a:t>
            </a:r>
          </a:p>
          <a:p>
            <a:pPr algn="ctr"/>
            <a:endParaRPr lang="ru-RU" dirty="0" smtClean="0">
              <a:solidFill>
                <a:srgbClr val="FFFF00"/>
              </a:solidFill>
            </a:endParaRPr>
          </a:p>
          <a:p>
            <a:pPr algn="ctr"/>
            <a:endParaRPr lang="ru-RU" sz="2000" b="1" dirty="0">
              <a:solidFill>
                <a:srgbClr val="FFFF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Дата создания: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май 2012 г.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88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820"/>
    </mc:Choice>
    <mc:Fallback>
      <p:transition spd="slow" advTm="582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1302</TotalTime>
  <Words>804</Words>
  <Application>Microsoft Office PowerPoint</Application>
  <PresentationFormat>Экран (4:3)</PresentationFormat>
  <Paragraphs>65</Paragraphs>
  <Slides>19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МБУ    Нерюнгринская городская библиотека  </vt:lpstr>
      <vt:lpstr>Виртуальная выставка</vt:lpstr>
      <vt:lpstr>    Оставив боль почти под каждым кровом,      прошла война. Её нельзя простить.      Дань памяти о тех годах суровых      мы платим. И не можем не платить.                                                                Панова И. </vt:lpstr>
      <vt:lpstr>Рубежи боевой славы</vt:lpstr>
      <vt:lpstr>Слайд 5</vt:lpstr>
      <vt:lpstr>Слайд 6</vt:lpstr>
      <vt:lpstr>Слайд 7</vt:lpstr>
      <vt:lpstr>В памяти народной</vt:lpstr>
      <vt:lpstr>Подвиги их бессмертны. – Хабаровск: Кн. Изд-во, 1985. – 224 с., ил. </vt:lpstr>
      <vt:lpstr>Бессмертные подвиги/ сост. А.П. Коваленко. – М.: Воениздат, 1980. – 351 с.. ил. </vt:lpstr>
      <vt:lpstr>Города – герои  Великой Отечественной войны</vt:lpstr>
      <vt:lpstr>Слайд 12</vt:lpstr>
      <vt:lpstr>Поэзия мужества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Виртуальная выставка</dc:title>
  <dc:creator>Читальный зал</dc:creator>
  <cp:lastModifiedBy>USER</cp:lastModifiedBy>
  <cp:revision>77</cp:revision>
  <dcterms:created xsi:type="dcterms:W3CDTF">2012-05-03T05:21:09Z</dcterms:created>
  <dcterms:modified xsi:type="dcterms:W3CDTF">2012-05-11T05:03:42Z</dcterms:modified>
</cp:coreProperties>
</file>